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7" r:id="rId3"/>
    <p:sldId id="265" r:id="rId4"/>
    <p:sldId id="264" r:id="rId5"/>
    <p:sldId id="271" r:id="rId6"/>
    <p:sldId id="263" r:id="rId7"/>
    <p:sldId id="272" r:id="rId8"/>
    <p:sldId id="273" r:id="rId9"/>
    <p:sldId id="261" r:id="rId10"/>
    <p:sldId id="262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6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9B22B-4E86-44C2-88D1-3E55C19DDFDC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4F537-D227-428E-88F4-F6038E835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7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4674E-3753-1B46-A1FF-6C3FC311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2F8E0D-1CDB-E453-66FA-4F46726A0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9B380D-9EBA-15E1-20AC-4058E7F5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CD890-17BF-5CB6-A0BE-C161566D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E2AD7-2E24-AE6B-FC32-740A8413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0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45033-4B2E-ED80-97A4-F30AAAA1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12D821-A06C-87F7-7D86-B3A93D7BD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55EE53-BA8E-8CC8-0BF2-80063F463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068548-1E8E-2F4E-8F3D-1F4ACF8C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93A85E-11DD-B475-E410-03F88F0D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EFEDB8-1E21-C373-1CF9-EF61FC9D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0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CBC2E-5F61-78DE-A9FC-D77642A4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CE117E-095F-75D7-B46C-29621B46E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85B35-EFE4-23C7-5723-298E62B7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6027C4-BD57-D3E1-E74C-0F98AC0A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6373E-2BD9-A5EF-91EA-E2FEE6D1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88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0059A6-05DC-4566-5A4A-7F005855C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953FDE-877E-D9F2-E6D1-8424CD7A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58906E-7816-0A61-D130-E0892773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87600-EE86-6BD6-5F88-B9020C40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40FD-2406-B454-3C7F-1D6B8C3D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17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2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C29CA-56B2-04BF-12D4-AFA64DB8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3A6DE-B93F-5E32-C65B-47FBA00D7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B57C7-9970-F3B7-7200-ED533807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A864-BE40-08F0-2598-EEB0FF7F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85554-BCFC-9C8F-EC69-D8D97D42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71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D21F7-E4B9-49AE-803F-6781158A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E58C4-B337-44F3-9E8B-AC34E1124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CB931-4744-DD73-B54F-04D4A239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EFFB3-5A02-06E5-1877-FA34589B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87AA6-D022-9AEE-A976-9F93E8CF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82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1F54E-959B-6AB3-950A-8F9DC489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54FCB-15E7-8489-3685-0FFAC0C0B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CD4316-EAEB-BE2A-7ED8-8F9B7F8BB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7C407-2C6E-8F70-991A-C05F3581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F1F928-EBFE-D79F-3460-F27C0414B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AA7CEF-0D90-B6AB-CDBF-98C84953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013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C80FA-AF2D-10A4-3ECB-E889A45A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B7376-9390-6445-4300-C72C54DC9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E2D4BD-D5CB-425E-0C87-DFB54600B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000CD5-0D67-893B-551C-AFA00DE28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98B1BA-26B7-3AF8-9B23-6F3B363E7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4084A6-B182-BB57-2FE2-5E3EE49D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AB6936-4869-433E-BCB3-6AB0F4E6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7ABB7D-728F-5032-69ED-98E626F8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0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DC1BA-9E8A-A9CE-5612-C866376A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2C0B5F-D9CB-9EAF-44B2-A1A83E2C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94BA1-6116-6562-0AA1-DCAAAD91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72FB2D-7379-9C3D-3F21-526B07D0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88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D9777E-78E0-5FCB-EA10-7A4493DF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4B4612-C380-680B-46BF-6CCCBCF7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2B5411-A2F8-8F57-726F-ED1569D3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77550-DDE5-0BBA-03CF-9AA2A51F0B9A}"/>
              </a:ext>
            </a:extLst>
          </p:cNvPr>
          <p:cNvCxnSpPr>
            <a:cxnSpLocks/>
          </p:cNvCxnSpPr>
          <p:nvPr userDrawn="1"/>
        </p:nvCxnSpPr>
        <p:spPr>
          <a:xfrm>
            <a:off x="0" y="395526"/>
            <a:ext cx="12192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B59F1FC-F64D-AAAB-9926-B8B284334142}"/>
              </a:ext>
            </a:extLst>
          </p:cNvPr>
          <p:cNvCxnSpPr>
            <a:cxnSpLocks/>
          </p:cNvCxnSpPr>
          <p:nvPr userDrawn="1"/>
        </p:nvCxnSpPr>
        <p:spPr>
          <a:xfrm>
            <a:off x="0" y="6488668"/>
            <a:ext cx="12192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D156F-9AFC-DEFD-63F3-ABE06858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1BD15-EA83-56BB-5EBE-A9A38B276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6107E8-A64F-9F29-E50B-512F4F1B9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1ECA86-C136-D0C0-B306-85FB27C5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B998B6-E132-CA3E-FD64-F867AA020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FDEF2E-77F6-81E1-D31E-6FE6FD8A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06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4548DF-13FE-AC27-B180-22D7B7A8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2B2F2-02F8-0BF4-21D0-36D818212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FD63A-8316-D169-511C-009C315FA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706E1-BAAD-40BD-8CC5-27D4D2949EE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DD57A-12E9-5B13-9B73-82E9AFF82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7187F-4CFC-3F75-FB40-549DB4E26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C4A00-D9CB-4B97-944D-0FAABE5E02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7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25.svg"/><Relationship Id="rId26" Type="http://schemas.microsoft.com/office/2007/relationships/hdphoto" Target="../media/hdphoto8.wdp"/><Relationship Id="rId3" Type="http://schemas.openxmlformats.org/officeDocument/2006/relationships/image" Target="../media/image18.svg"/><Relationship Id="rId21" Type="http://schemas.microsoft.com/office/2007/relationships/hdphoto" Target="../media/hdphoto6.wdp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24.png"/><Relationship Id="rId25" Type="http://schemas.openxmlformats.org/officeDocument/2006/relationships/image" Target="../media/image29.png"/><Relationship Id="rId2" Type="http://schemas.openxmlformats.org/officeDocument/2006/relationships/image" Target="../media/image17.png"/><Relationship Id="rId16" Type="http://schemas.openxmlformats.org/officeDocument/2006/relationships/image" Target="../media/image10.sv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24" Type="http://schemas.microsoft.com/office/2007/relationships/hdphoto" Target="../media/hdphoto7.wdp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23" Type="http://schemas.openxmlformats.org/officeDocument/2006/relationships/image" Target="../media/image28.png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29ED6-D9CC-E3CB-C224-81A6DEC2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DDAD6-B23A-0B3A-DA39-33A927675E4E}"/>
              </a:ext>
            </a:extLst>
          </p:cNvPr>
          <p:cNvSpPr txBox="1"/>
          <p:nvPr/>
        </p:nvSpPr>
        <p:spPr>
          <a:xfrm>
            <a:off x="8494578" y="0"/>
            <a:ext cx="369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[Intel] </a:t>
            </a:r>
            <a:r>
              <a:rPr lang="ko-KR" altLang="en-US" b="1" dirty="0" err="1"/>
              <a:t>엣지</a:t>
            </a:r>
            <a:r>
              <a:rPr lang="ko-KR" altLang="en-US" b="1" dirty="0"/>
              <a:t> </a:t>
            </a:r>
            <a:r>
              <a:rPr lang="en-US" altLang="ko-KR" b="1" dirty="0"/>
              <a:t>AI S/W </a:t>
            </a:r>
            <a:r>
              <a:rPr lang="ko-KR" altLang="en-US" b="1" dirty="0"/>
              <a:t>아카데미 </a:t>
            </a:r>
            <a:r>
              <a:rPr lang="en-US" altLang="ko-KR" b="1" dirty="0"/>
              <a:t>7</a:t>
            </a:r>
            <a:r>
              <a:rPr lang="ko-KR" altLang="en-US" b="1" dirty="0"/>
              <a:t>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F9BA7-7DBC-F0D1-A2EA-F1696A603C36}"/>
              </a:ext>
            </a:extLst>
          </p:cNvPr>
          <p:cNvSpPr txBox="1"/>
          <p:nvPr/>
        </p:nvSpPr>
        <p:spPr>
          <a:xfrm>
            <a:off x="5069216" y="2080920"/>
            <a:ext cx="598914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Smart Cage</a:t>
            </a:r>
          </a:p>
          <a:p>
            <a:endParaRPr lang="en-US" altLang="ko-KR" sz="2800" dirty="0"/>
          </a:p>
          <a:p>
            <a:r>
              <a:rPr lang="en-US" altLang="ko-KR" sz="2800" dirty="0"/>
              <a:t>IoT </a:t>
            </a:r>
            <a:r>
              <a:rPr lang="ko-KR" altLang="en-US" sz="2800" dirty="0"/>
              <a:t>기반 반려동물 임시 보관 시스템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12EC9-5C8F-7ABB-245E-00434A91D5C5}"/>
              </a:ext>
            </a:extLst>
          </p:cNvPr>
          <p:cNvSpPr txBox="1"/>
          <p:nvPr/>
        </p:nvSpPr>
        <p:spPr>
          <a:xfrm>
            <a:off x="11058357" y="5577612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황 정 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511DC-8E1A-D1FE-4867-D7E3F51E9C32}"/>
              </a:ext>
            </a:extLst>
          </p:cNvPr>
          <p:cNvSpPr txBox="1"/>
          <p:nvPr/>
        </p:nvSpPr>
        <p:spPr>
          <a:xfrm>
            <a:off x="11058356" y="5977722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황 진 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B715D-13F8-2255-2BC7-B3D7661EB291}"/>
              </a:ext>
            </a:extLst>
          </p:cNvPr>
          <p:cNvSpPr txBox="1"/>
          <p:nvPr/>
        </p:nvSpPr>
        <p:spPr>
          <a:xfrm>
            <a:off x="10891644" y="64886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2025.06.05</a:t>
            </a:r>
            <a:endParaRPr lang="ko-KR" altLang="en-US" dirty="0"/>
          </a:p>
        </p:txBody>
      </p:sp>
      <p:pic>
        <p:nvPicPr>
          <p:cNvPr id="11" name="Image 0">
            <a:extLst>
              <a:ext uri="{FF2B5EF4-FFF2-40B4-BE49-F238E27FC236}">
                <a16:creationId xmlns:a16="http://schemas.microsoft.com/office/drawing/2014/main" id="{E4320B53-211A-6B13-2DA8-0E9B136E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AA414-8B91-F0BD-82D2-B4AB0F1E1601}"/>
              </a:ext>
            </a:extLst>
          </p:cNvPr>
          <p:cNvSpPr txBox="1"/>
          <p:nvPr/>
        </p:nvSpPr>
        <p:spPr>
          <a:xfrm>
            <a:off x="5069216" y="4167820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반려동물과의 외출을 더 편리하게</a:t>
            </a:r>
          </a:p>
        </p:txBody>
      </p:sp>
    </p:spTree>
    <p:extLst>
      <p:ext uri="{BB962C8B-B14F-4D97-AF65-F5344CB8AC3E}">
        <p14:creationId xmlns:p14="http://schemas.microsoft.com/office/powerpoint/2010/main" val="329547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05D90-E7E6-59F8-7095-3D6FA74C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BE35371-C74E-6749-D186-AA1BDC84726E}"/>
              </a:ext>
            </a:extLst>
          </p:cNvPr>
          <p:cNvSpPr txBox="1"/>
          <p:nvPr/>
        </p:nvSpPr>
        <p:spPr>
          <a:xfrm>
            <a:off x="316432" y="316832"/>
            <a:ext cx="7359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Smart Cage </a:t>
            </a:r>
            <a:r>
              <a:rPr lang="ko-KR" altLang="en-US" sz="4000" dirty="0"/>
              <a:t>핵심 기능 </a:t>
            </a:r>
            <a:r>
              <a:rPr lang="en-US" altLang="ko-KR" sz="4000" dirty="0"/>
              <a:t>(</a:t>
            </a:r>
            <a:r>
              <a:rPr lang="ko-KR" altLang="en-US" sz="4000" dirty="0"/>
              <a:t>시스템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F4850-5D92-384D-FD2C-FAD94ED34D1D}"/>
              </a:ext>
            </a:extLst>
          </p:cNvPr>
          <p:cNvSpPr txBox="1"/>
          <p:nvPr/>
        </p:nvSpPr>
        <p:spPr>
          <a:xfrm>
            <a:off x="316432" y="1588335"/>
            <a:ext cx="43636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시스템 기능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케이지별 센서 상태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케이지별 실시간 온도</a:t>
            </a:r>
            <a:r>
              <a:rPr lang="en-US" altLang="ko-KR" dirty="0"/>
              <a:t>/</a:t>
            </a:r>
            <a:r>
              <a:rPr lang="ko-KR" altLang="en-US" dirty="0"/>
              <a:t>습도</a:t>
            </a:r>
            <a:r>
              <a:rPr lang="en-US" altLang="ko-KR" dirty="0"/>
              <a:t>/</a:t>
            </a:r>
            <a:r>
              <a:rPr lang="ko-KR" altLang="en-US" dirty="0"/>
              <a:t>조도 측정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4D242-40B9-4296-A7BC-4ECFC60B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63" y="3429000"/>
            <a:ext cx="9569798" cy="1477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FCEAE0-513B-5A23-CDED-7F2F4DB27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479" r="20847"/>
          <a:stretch/>
        </p:blipFill>
        <p:spPr>
          <a:xfrm>
            <a:off x="1215463" y="5269665"/>
            <a:ext cx="9569798" cy="4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4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1D5EA-6712-26EF-8945-D0D07CAEA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D49532E-7200-0FE9-FD04-C7017D881576}"/>
              </a:ext>
            </a:extLst>
          </p:cNvPr>
          <p:cNvSpPr txBox="1"/>
          <p:nvPr/>
        </p:nvSpPr>
        <p:spPr>
          <a:xfrm>
            <a:off x="316432" y="316832"/>
            <a:ext cx="4451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동작 영상 </a:t>
            </a:r>
            <a:r>
              <a:rPr lang="en-US" altLang="ko-KR" sz="4000" dirty="0"/>
              <a:t>(</a:t>
            </a:r>
            <a:r>
              <a:rPr lang="ko-KR" altLang="en-US" sz="4000" dirty="0"/>
              <a:t>관리자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pic>
        <p:nvPicPr>
          <p:cNvPr id="2" name="MCU 동작">
            <a:hlinkClick r:id="" action="ppaction://media"/>
            <a:extLst>
              <a:ext uri="{FF2B5EF4-FFF2-40B4-BE49-F238E27FC236}">
                <a16:creationId xmlns:a16="http://schemas.microsoft.com/office/drawing/2014/main" id="{D6EE590B-6D44-EFEC-1A79-D502FE86E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9180" y="1024718"/>
            <a:ext cx="9473640" cy="53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A911-9A0B-6F2A-B6FE-034ECC2F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C9E51A-3483-2E14-C268-D3591AFCED62}"/>
              </a:ext>
            </a:extLst>
          </p:cNvPr>
          <p:cNvSpPr txBox="1"/>
          <p:nvPr/>
        </p:nvSpPr>
        <p:spPr>
          <a:xfrm>
            <a:off x="316432" y="316832"/>
            <a:ext cx="4451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동작 영상 </a:t>
            </a:r>
            <a:r>
              <a:rPr lang="en-US" altLang="ko-KR" sz="4000" dirty="0"/>
              <a:t>(</a:t>
            </a:r>
            <a:r>
              <a:rPr lang="ko-KR" altLang="en-US" sz="4000" dirty="0"/>
              <a:t>사용자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pic>
        <p:nvPicPr>
          <p:cNvPr id="3" name="CCU 동작">
            <a:hlinkClick r:id="" action="ppaction://media"/>
            <a:extLst>
              <a:ext uri="{FF2B5EF4-FFF2-40B4-BE49-F238E27FC236}">
                <a16:creationId xmlns:a16="http://schemas.microsoft.com/office/drawing/2014/main" id="{E9D20676-95FF-C75F-DDF2-D1F52AB15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8657" y="1024718"/>
            <a:ext cx="9473644" cy="53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A911-9A0B-6F2A-B6FE-034ECC2F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78108B7-5D2E-8D14-E816-F886F74DE779}"/>
              </a:ext>
            </a:extLst>
          </p:cNvPr>
          <p:cNvSpPr/>
          <p:nvPr/>
        </p:nvSpPr>
        <p:spPr>
          <a:xfrm>
            <a:off x="661492" y="481806"/>
            <a:ext cx="474553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C0D0F"/>
                </a:solidFill>
                <a:latin typeface="Inter" pitchFamily="34" charset="0"/>
                <a:ea typeface="Inter" pitchFamily="34" charset="-122"/>
              </a:rPr>
              <a:t>Smart Cage </a:t>
            </a:r>
            <a:r>
              <a:rPr lang="ko-KR" altLang="en-US" sz="3708" dirty="0">
                <a:solidFill>
                  <a:srgbClr val="0C0D0F"/>
                </a:solidFill>
                <a:latin typeface="Inter" pitchFamily="34" charset="0"/>
                <a:ea typeface="Inter" pitchFamily="34" charset="-122"/>
              </a:rPr>
              <a:t>기대 효과</a:t>
            </a:r>
            <a:endParaRPr lang="en-US" sz="3708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1083A17A-A87A-23DB-CA82-5AE2C4F1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57" y="1895537"/>
            <a:ext cx="1793379" cy="1089124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39EE7C24-6C9C-751D-F826-42A38140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43" y="2408896"/>
            <a:ext cx="265807" cy="332184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5BB2F32-26D8-6D6F-AE99-83578438327B}"/>
              </a:ext>
            </a:extLst>
          </p:cNvPr>
          <p:cNvSpPr/>
          <p:nvPr/>
        </p:nvSpPr>
        <p:spPr>
          <a:xfrm>
            <a:off x="4464348" y="20845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편의성 극대화</a:t>
            </a:r>
            <a:endParaRPr lang="en-US" sz="1833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3E530008-4B97-30AB-A4DB-6C7ED18686E6}"/>
              </a:ext>
            </a:extLst>
          </p:cNvPr>
          <p:cNvSpPr/>
          <p:nvPr/>
        </p:nvSpPr>
        <p:spPr>
          <a:xfrm>
            <a:off x="4464348" y="2493231"/>
            <a:ext cx="279598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외출 시 반려동물 관리의 유연성 향상</a:t>
            </a:r>
            <a:endParaRPr lang="en-US" sz="1458" dirty="0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A14921F2-5C89-25A4-CBCF-649FA011AFF5}"/>
              </a:ext>
            </a:extLst>
          </p:cNvPr>
          <p:cNvSpPr/>
          <p:nvPr/>
        </p:nvSpPr>
        <p:spPr>
          <a:xfrm>
            <a:off x="4322564" y="2995575"/>
            <a:ext cx="7160717" cy="1270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E7BACE0C-96E1-799C-622A-2B1233605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318" y="3031890"/>
            <a:ext cx="3586758" cy="1089124"/>
          </a:xfrm>
          <a:prstGeom prst="rect">
            <a:avLst/>
          </a:prstGeom>
        </p:spPr>
      </p:pic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0E11AAEB-B162-B167-B659-4339800A8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743" y="3410310"/>
            <a:ext cx="265807" cy="332184"/>
          </a:xfrm>
          <a:prstGeom prst="rect">
            <a:avLst/>
          </a:prstGeom>
        </p:spPr>
      </p:pic>
      <p:sp>
        <p:nvSpPr>
          <p:cNvPr id="13" name="Text 4">
            <a:extLst>
              <a:ext uri="{FF2B5EF4-FFF2-40B4-BE49-F238E27FC236}">
                <a16:creationId xmlns:a16="http://schemas.microsoft.com/office/drawing/2014/main" id="{9EC68089-1502-59AF-5206-6C110F104EE3}"/>
              </a:ext>
            </a:extLst>
          </p:cNvPr>
          <p:cNvSpPr/>
          <p:nvPr/>
        </p:nvSpPr>
        <p:spPr>
          <a:xfrm>
            <a:off x="5361087" y="322090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안전성 확보</a:t>
            </a:r>
            <a:endParaRPr lang="en-US" sz="1833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24A44658-AB76-12B4-FEC4-5DDA45CA7BA4}"/>
              </a:ext>
            </a:extLst>
          </p:cNvPr>
          <p:cNvSpPr/>
          <p:nvPr/>
        </p:nvSpPr>
        <p:spPr>
          <a:xfrm>
            <a:off x="5361087" y="3629584"/>
            <a:ext cx="349121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실시간 환경 모니터링으로 반려동물 안전 보장</a:t>
            </a:r>
            <a:endParaRPr lang="en-US" sz="1458" dirty="0"/>
          </a:p>
        </p:txBody>
      </p:sp>
      <p:sp>
        <p:nvSpPr>
          <p:cNvPr id="16" name="Shape 6">
            <a:extLst>
              <a:ext uri="{FF2B5EF4-FFF2-40B4-BE49-F238E27FC236}">
                <a16:creationId xmlns:a16="http://schemas.microsoft.com/office/drawing/2014/main" id="{4B134A7B-DAD5-716D-E84A-F5250BCBBADC}"/>
              </a:ext>
            </a:extLst>
          </p:cNvPr>
          <p:cNvSpPr/>
          <p:nvPr/>
        </p:nvSpPr>
        <p:spPr>
          <a:xfrm>
            <a:off x="5219304" y="4131928"/>
            <a:ext cx="6263978" cy="1270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30DE0D73-EEB9-217D-CF4B-5D96FC9AA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78" y="4168242"/>
            <a:ext cx="5380137" cy="1089124"/>
          </a:xfrm>
          <a:prstGeom prst="rect">
            <a:avLst/>
          </a:prstGeom>
        </p:spPr>
      </p:pic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A2153B54-5A7B-5A16-7146-15CD42713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644" y="4546662"/>
            <a:ext cx="265807" cy="332184"/>
          </a:xfrm>
          <a:prstGeom prst="rect">
            <a:avLst/>
          </a:prstGeom>
        </p:spPr>
      </p:pic>
      <p:sp>
        <p:nvSpPr>
          <p:cNvPr id="19" name="Text 7">
            <a:extLst>
              <a:ext uri="{FF2B5EF4-FFF2-40B4-BE49-F238E27FC236}">
                <a16:creationId xmlns:a16="http://schemas.microsoft.com/office/drawing/2014/main" id="{2463617E-15E9-C272-3F95-3CA40317E22B}"/>
              </a:ext>
            </a:extLst>
          </p:cNvPr>
          <p:cNvSpPr/>
          <p:nvPr/>
        </p:nvSpPr>
        <p:spPr>
          <a:xfrm>
            <a:off x="6257727" y="435725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확장 가능성</a:t>
            </a:r>
            <a:endParaRPr lang="en-US" sz="1833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B16B1C5F-BF3D-FF84-CFD5-0253C512C354}"/>
              </a:ext>
            </a:extLst>
          </p:cNvPr>
          <p:cNvSpPr/>
          <p:nvPr/>
        </p:nvSpPr>
        <p:spPr>
          <a:xfrm>
            <a:off x="6257727" y="4765936"/>
            <a:ext cx="39140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카메라, 공기질 센서, 자동 급수/급이 기능 추가 가능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65650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68C64-D7C0-DFC6-FF87-933F0BB2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1382BFE-D9DF-8F3A-EC0C-2197761896B9}"/>
              </a:ext>
            </a:extLst>
          </p:cNvPr>
          <p:cNvSpPr txBox="1"/>
          <p:nvPr/>
        </p:nvSpPr>
        <p:spPr>
          <a:xfrm>
            <a:off x="316432" y="316832"/>
            <a:ext cx="6702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프로젝트를 진행하며 </a:t>
            </a:r>
            <a:r>
              <a:rPr lang="ko-KR" altLang="en-US" sz="4000" dirty="0" err="1"/>
              <a:t>느낀점</a:t>
            </a:r>
            <a:endParaRPr lang="ko-KR" alt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D7A99-C1C7-DA2D-DEF2-B976A38FD1EF}"/>
              </a:ext>
            </a:extLst>
          </p:cNvPr>
          <p:cNvSpPr txBox="1"/>
          <p:nvPr/>
        </p:nvSpPr>
        <p:spPr>
          <a:xfrm>
            <a:off x="316432" y="1588335"/>
            <a:ext cx="4594528" cy="4886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황정태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 기능 단위 개발과 디버깅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: </a:t>
            </a:r>
            <a:r>
              <a:rPr lang="ko-KR" altLang="en-US" dirty="0"/>
              <a:t>모든 코드 한 번에 작성 </a:t>
            </a:r>
            <a:r>
              <a:rPr lang="en-US" altLang="ko-KR" dirty="0"/>
              <a:t>X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기능 단위 개발 후 즉시 디버깅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오류 빠르고 확실하게 파악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개발 속도보다 </a:t>
            </a:r>
            <a:r>
              <a:rPr lang="ko-KR" altLang="en-US" b="1" dirty="0"/>
              <a:t>신뢰성</a:t>
            </a:r>
            <a:r>
              <a:rPr lang="en-US" altLang="ko-KR" dirty="0"/>
              <a:t>, </a:t>
            </a:r>
            <a:r>
              <a:rPr lang="ko-KR" altLang="en-US" b="1" dirty="0"/>
              <a:t>안정성</a:t>
            </a:r>
            <a:r>
              <a:rPr lang="ko-KR" altLang="en-US" dirty="0"/>
              <a:t> 우선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구조적인 코드 작성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기능 함수 단위 나누어 설계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다른 사람이 이해 쉬움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유지 보수 용이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b="1" dirty="0"/>
              <a:t>가독성</a:t>
            </a:r>
            <a:r>
              <a:rPr lang="en-US" altLang="ko-KR" dirty="0"/>
              <a:t>, </a:t>
            </a:r>
            <a:r>
              <a:rPr lang="ko-KR" altLang="en-US" b="1" dirty="0"/>
              <a:t>재사용성</a:t>
            </a:r>
            <a:r>
              <a:rPr lang="en-US" altLang="ko-KR" dirty="0"/>
              <a:t>, </a:t>
            </a:r>
            <a:r>
              <a:rPr lang="ko-KR" altLang="en-US" b="1" dirty="0"/>
              <a:t>확장성</a:t>
            </a:r>
            <a:r>
              <a:rPr lang="ko-KR" altLang="en-US" dirty="0"/>
              <a:t> 확보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014D4-ECB9-8465-49D5-39D92F4BE691}"/>
              </a:ext>
            </a:extLst>
          </p:cNvPr>
          <p:cNvSpPr txBox="1"/>
          <p:nvPr/>
        </p:nvSpPr>
        <p:spPr>
          <a:xfrm>
            <a:off x="6096001" y="1588335"/>
            <a:ext cx="6096000" cy="4332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황진영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통신 프로토콜의 중요성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다수 장치 </a:t>
            </a:r>
            <a:r>
              <a:rPr lang="ko-KR" altLang="en-US" dirty="0" err="1"/>
              <a:t>연결시</a:t>
            </a:r>
            <a:r>
              <a:rPr lang="ko-KR" altLang="en-US" dirty="0"/>
              <a:t> 프로토콜 통일과 데이터 규칙 표준화 필요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확장성과 유지보수성을 위한 사전 프로토콜 설계가 필수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네트워크 세션관리의 필요성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TCP </a:t>
            </a:r>
            <a:r>
              <a:rPr lang="ko-KR" altLang="en-US" dirty="0"/>
              <a:t>세션 및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불안정성 대비 필요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장애 </a:t>
            </a:r>
            <a:r>
              <a:rPr lang="ko-KR" altLang="en-US" dirty="0" err="1"/>
              <a:t>탐지및</a:t>
            </a:r>
            <a:r>
              <a:rPr lang="ko-KR" altLang="en-US" dirty="0"/>
              <a:t> 자동복구 기능을 갖춘 안정적 코드설계가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40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7800F0A-D7A3-DAC5-6C9F-898D29B57E24}"/>
              </a:ext>
            </a:extLst>
          </p:cNvPr>
          <p:cNvSpPr txBox="1"/>
          <p:nvPr/>
        </p:nvSpPr>
        <p:spPr>
          <a:xfrm>
            <a:off x="5700110" y="320814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프로젝트 구상 계기</a:t>
            </a:r>
          </a:p>
        </p:txBody>
      </p:sp>
      <p:pic>
        <p:nvPicPr>
          <p:cNvPr id="1028" name="Picture 4" descr="생성된 이미지">
            <a:extLst>
              <a:ext uri="{FF2B5EF4-FFF2-40B4-BE49-F238E27FC236}">
                <a16:creationId xmlns:a16="http://schemas.microsoft.com/office/drawing/2014/main" id="{D992AE93-9D89-BBC4-4D60-0B01177E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948"/>
            <a:ext cx="4650632" cy="69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340C47-AAE6-4979-59E3-63FA83DF70D4}"/>
              </a:ext>
            </a:extLst>
          </p:cNvPr>
          <p:cNvSpPr txBox="1"/>
          <p:nvPr/>
        </p:nvSpPr>
        <p:spPr>
          <a:xfrm>
            <a:off x="5640799" y="1733550"/>
            <a:ext cx="476925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반려동물과 외출 중</a:t>
            </a:r>
            <a:endParaRPr lang="en-US" altLang="ko-KR" sz="3200" b="1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카페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식당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병원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공공기관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그 외 반려동물 출입 불가 장소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79197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9A2C-7714-A05B-704E-0A46E792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>
            <a:extLst>
              <a:ext uri="{FF2B5EF4-FFF2-40B4-BE49-F238E27FC236}">
                <a16:creationId xmlns:a16="http://schemas.microsoft.com/office/drawing/2014/main" id="{2782C24C-300D-543E-15D2-3F75C280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0307" cy="2486526"/>
          </a:xfrm>
          <a:prstGeom prst="rect">
            <a:avLst/>
          </a:prstGeom>
        </p:spPr>
      </p:pic>
      <p:pic>
        <p:nvPicPr>
          <p:cNvPr id="9" name="Image 1">
            <a:extLst>
              <a:ext uri="{FF2B5EF4-FFF2-40B4-BE49-F238E27FC236}">
                <a16:creationId xmlns:a16="http://schemas.microsoft.com/office/drawing/2014/main" id="{024390AC-95A5-F2F8-5403-62362FF1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32" y="4689993"/>
            <a:ext cx="566976" cy="566976"/>
          </a:xfrm>
          <a:prstGeom prst="rect">
            <a:avLst/>
          </a:prstGeom>
        </p:spPr>
      </p:pic>
      <p:pic>
        <p:nvPicPr>
          <p:cNvPr id="10" name="Image 2">
            <a:extLst>
              <a:ext uri="{FF2B5EF4-FFF2-40B4-BE49-F238E27FC236}">
                <a16:creationId xmlns:a16="http://schemas.microsoft.com/office/drawing/2014/main" id="{EEC12246-7CDD-F4BB-483A-5C7A5C376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513" y="4689993"/>
            <a:ext cx="566976" cy="566976"/>
          </a:xfrm>
          <a:prstGeom prst="rect">
            <a:avLst/>
          </a:prstGeom>
        </p:spPr>
      </p:pic>
      <p:pic>
        <p:nvPicPr>
          <p:cNvPr id="11" name="Image 3">
            <a:extLst>
              <a:ext uri="{FF2B5EF4-FFF2-40B4-BE49-F238E27FC236}">
                <a16:creationId xmlns:a16="http://schemas.microsoft.com/office/drawing/2014/main" id="{26E2ADEF-3D6B-5708-1964-BF4119D1E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795" y="4689993"/>
            <a:ext cx="566976" cy="566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FF322D-73EE-1A24-2117-5647BED29F4D}"/>
              </a:ext>
            </a:extLst>
          </p:cNvPr>
          <p:cNvSpPr txBox="1"/>
          <p:nvPr/>
        </p:nvSpPr>
        <p:spPr>
          <a:xfrm>
            <a:off x="1188207" y="4499493"/>
            <a:ext cx="2892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 장소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공공기관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B4472-A6F3-48C6-841A-934E102D4A9D}"/>
              </a:ext>
            </a:extLst>
          </p:cNvPr>
          <p:cNvSpPr txBox="1"/>
          <p:nvPr/>
        </p:nvSpPr>
        <p:spPr>
          <a:xfrm>
            <a:off x="5215489" y="4499493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이용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앱을 통한 간편 대여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D09E4-0948-A10A-9350-CBE0B9FE95ED}"/>
              </a:ext>
            </a:extLst>
          </p:cNvPr>
          <p:cNvSpPr txBox="1"/>
          <p:nvPr/>
        </p:nvSpPr>
        <p:spPr>
          <a:xfrm>
            <a:off x="9242771" y="4499493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안전성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 모니터링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EE2AF-3CED-4360-8C28-10491C9359B8}"/>
              </a:ext>
            </a:extLst>
          </p:cNvPr>
          <p:cNvSpPr txBox="1"/>
          <p:nvPr/>
        </p:nvSpPr>
        <p:spPr>
          <a:xfrm>
            <a:off x="621232" y="323431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6945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9746-B05A-C324-F5EA-C536F4AA1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76F85C-A8CC-B7B8-3BAE-C3B064B8D00F}"/>
              </a:ext>
            </a:extLst>
          </p:cNvPr>
          <p:cNvSpPr txBox="1"/>
          <p:nvPr/>
        </p:nvSpPr>
        <p:spPr>
          <a:xfrm>
            <a:off x="4104127" y="232825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Wi-Fi</a:t>
            </a:r>
            <a:endParaRPr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67512E-CCF5-F792-90ED-8696E2EA527E}"/>
              </a:ext>
            </a:extLst>
          </p:cNvPr>
          <p:cNvSpPr txBox="1"/>
          <p:nvPr/>
        </p:nvSpPr>
        <p:spPr>
          <a:xfrm>
            <a:off x="0" y="0"/>
            <a:ext cx="365151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명칭 정리</a:t>
            </a:r>
            <a:endParaRPr lang="en-US" altLang="ko-KR" sz="2000" b="1" dirty="0"/>
          </a:p>
          <a:p>
            <a:endParaRPr lang="en-US" altLang="ko-KR" sz="500" dirty="0"/>
          </a:p>
          <a:p>
            <a:r>
              <a:rPr lang="en-US" altLang="ko-KR" sz="2000" dirty="0"/>
              <a:t>CCU   (Cage Control Unit)</a:t>
            </a:r>
            <a:endParaRPr lang="en-US" altLang="ko-KR" sz="800" dirty="0"/>
          </a:p>
          <a:p>
            <a:endParaRPr lang="en-US" altLang="ko-KR" sz="500" dirty="0"/>
          </a:p>
          <a:p>
            <a:r>
              <a:rPr lang="en-US" altLang="ko-KR" sz="2000" dirty="0"/>
              <a:t>MCU  (Manager Control Unit)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D84E513-AAA4-E34A-B326-AF33EEC2126C}"/>
              </a:ext>
            </a:extLst>
          </p:cNvPr>
          <p:cNvSpPr/>
          <p:nvPr/>
        </p:nvSpPr>
        <p:spPr>
          <a:xfrm>
            <a:off x="5277851" y="2557996"/>
            <a:ext cx="1636296" cy="82425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서버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52AAE1-6709-7230-F736-0474B61470A2}"/>
              </a:ext>
            </a:extLst>
          </p:cNvPr>
          <p:cNvSpPr/>
          <p:nvPr/>
        </p:nvSpPr>
        <p:spPr>
          <a:xfrm>
            <a:off x="8357935" y="2557996"/>
            <a:ext cx="1636296" cy="824254"/>
          </a:xfrm>
          <a:prstGeom prst="ellipse">
            <a:avLst/>
          </a:prstGeom>
          <a:solidFill>
            <a:srgbClr val="A66B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User</a:t>
            </a:r>
            <a:endParaRPr lang="ko-KR" alt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E38949E-4C12-9E57-0C5C-9E05C1B88AD9}"/>
              </a:ext>
            </a:extLst>
          </p:cNvPr>
          <p:cNvSpPr/>
          <p:nvPr/>
        </p:nvSpPr>
        <p:spPr>
          <a:xfrm>
            <a:off x="2197767" y="2557996"/>
            <a:ext cx="1636296" cy="82425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CCU</a:t>
            </a:r>
            <a:endParaRPr lang="ko-KR" alt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17DC475-A4CF-CAEF-2CAE-14210AE03446}"/>
              </a:ext>
            </a:extLst>
          </p:cNvPr>
          <p:cNvSpPr/>
          <p:nvPr/>
        </p:nvSpPr>
        <p:spPr>
          <a:xfrm>
            <a:off x="5277851" y="4444620"/>
            <a:ext cx="1636296" cy="8242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MCU</a:t>
            </a:r>
            <a:endParaRPr lang="ko-KR" altLang="en-US" sz="2400" dirty="0"/>
          </a:p>
        </p:txBody>
      </p:sp>
      <p:pic>
        <p:nvPicPr>
          <p:cNvPr id="12" name="그림 11" descr="C:/Users/INTEL 30/AppData/Roaming/PolarisOffice/ETemp/19432_14294384/image6.png">
            <a:extLst>
              <a:ext uri="{FF2B5EF4-FFF2-40B4-BE49-F238E27FC236}">
                <a16:creationId xmlns:a16="http://schemas.microsoft.com/office/drawing/2014/main" id="{C2382EB2-FA0D-5A2F-62B4-53CC95F024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5" y="2532925"/>
            <a:ext cx="874395" cy="874395"/>
          </a:xfrm>
          <a:prstGeom prst="rect">
            <a:avLst/>
          </a:prstGeom>
          <a:noFill/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B3BDB5F-E99D-45C9-6275-008223EAB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576" y="1651366"/>
            <a:ext cx="664845" cy="838200"/>
          </a:xfrm>
          <a:prstGeom prst="rect">
            <a:avLst/>
          </a:prstGeom>
        </p:spPr>
      </p:pic>
      <p:pic>
        <p:nvPicPr>
          <p:cNvPr id="14" name="Picture 2" descr="C:/Users/INTEL 30/AppData/Roaming/PolarisOffice/ETemp/19432_14294384/image7.png">
            <a:extLst>
              <a:ext uri="{FF2B5EF4-FFF2-40B4-BE49-F238E27FC236}">
                <a16:creationId xmlns:a16="http://schemas.microsoft.com/office/drawing/2014/main" id="{B56D849B-4BCF-3615-227E-063D80A74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5921" y="5351249"/>
            <a:ext cx="1240154" cy="843915"/>
          </a:xfrm>
          <a:prstGeom prst="rect">
            <a:avLst/>
          </a:prstGeom>
          <a:noFill/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3BA159E-7DF5-38DE-AF86-9A58BE3DC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5448" y="2551022"/>
            <a:ext cx="664845" cy="838200"/>
          </a:xfrm>
          <a:prstGeom prst="rect">
            <a:avLst/>
          </a:prstGeom>
        </p:spPr>
      </p:pic>
      <p:sp>
        <p:nvSpPr>
          <p:cNvPr id="24" name="화살표: 위쪽/아래쪽 23">
            <a:extLst>
              <a:ext uri="{FF2B5EF4-FFF2-40B4-BE49-F238E27FC236}">
                <a16:creationId xmlns:a16="http://schemas.microsoft.com/office/drawing/2014/main" id="{870B5712-9CE9-DE55-600C-06A0EF9F1AC8}"/>
              </a:ext>
            </a:extLst>
          </p:cNvPr>
          <p:cNvSpPr/>
          <p:nvPr/>
        </p:nvSpPr>
        <p:spPr>
          <a:xfrm rot="5400000">
            <a:off x="4336501" y="2515511"/>
            <a:ext cx="438912" cy="90922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화살표: 위쪽/아래쪽 59">
            <a:extLst>
              <a:ext uri="{FF2B5EF4-FFF2-40B4-BE49-F238E27FC236}">
                <a16:creationId xmlns:a16="http://schemas.microsoft.com/office/drawing/2014/main" id="{8E1A9E2C-3527-4D60-B4D3-157109419EA8}"/>
              </a:ext>
            </a:extLst>
          </p:cNvPr>
          <p:cNvSpPr/>
          <p:nvPr/>
        </p:nvSpPr>
        <p:spPr>
          <a:xfrm rot="5400000">
            <a:off x="7419530" y="2515511"/>
            <a:ext cx="438912" cy="90922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DFEAAA-DF53-354E-503A-220757311853}"/>
              </a:ext>
            </a:extLst>
          </p:cNvPr>
          <p:cNvSpPr txBox="1"/>
          <p:nvPr/>
        </p:nvSpPr>
        <p:spPr>
          <a:xfrm>
            <a:off x="6329679" y="3682602"/>
            <a:ext cx="153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</a:t>
            </a:r>
            <a:endParaRPr lang="ko-KR" altLang="en-US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DF12C9-5EE8-4B9F-4088-4981E573DC1A}"/>
              </a:ext>
            </a:extLst>
          </p:cNvPr>
          <p:cNvSpPr txBox="1"/>
          <p:nvPr/>
        </p:nvSpPr>
        <p:spPr>
          <a:xfrm>
            <a:off x="7184374" y="232825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Wi-Fi</a:t>
            </a:r>
            <a:endParaRPr lang="ko-KR" altLang="en-US" sz="2400" dirty="0"/>
          </a:p>
        </p:txBody>
      </p:sp>
      <p:sp>
        <p:nvSpPr>
          <p:cNvPr id="68" name="화살표: 위쪽/아래쪽 67">
            <a:extLst>
              <a:ext uri="{FF2B5EF4-FFF2-40B4-BE49-F238E27FC236}">
                <a16:creationId xmlns:a16="http://schemas.microsoft.com/office/drawing/2014/main" id="{B625F4DD-A622-4C51-2800-15823AF3D501}"/>
              </a:ext>
            </a:extLst>
          </p:cNvPr>
          <p:cNvSpPr/>
          <p:nvPr/>
        </p:nvSpPr>
        <p:spPr>
          <a:xfrm>
            <a:off x="5869023" y="3458824"/>
            <a:ext cx="438912" cy="90922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323BD0-BD0A-5B06-A0C6-7BB1B584B7B0}"/>
              </a:ext>
            </a:extLst>
          </p:cNvPr>
          <p:cNvSpPr txBox="1"/>
          <p:nvPr/>
        </p:nvSpPr>
        <p:spPr>
          <a:xfrm>
            <a:off x="4555957" y="152402"/>
            <a:ext cx="3085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SmartCage</a:t>
            </a:r>
            <a:r>
              <a:rPr lang="en-US" altLang="ko-KR" sz="2400" b="1" dirty="0"/>
              <a:t> – </a:t>
            </a:r>
            <a:r>
              <a:rPr lang="ko-KR" altLang="en-US" sz="2400" b="1" dirty="0"/>
              <a:t>구성도</a:t>
            </a:r>
          </a:p>
        </p:txBody>
      </p:sp>
    </p:spTree>
    <p:extLst>
      <p:ext uri="{BB962C8B-B14F-4D97-AF65-F5344CB8AC3E}">
        <p14:creationId xmlns:p14="http://schemas.microsoft.com/office/powerpoint/2010/main" val="121958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36F413A8-7EDC-A70B-BEA9-991BA208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608"/>
            <a:ext cx="6984120" cy="379678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5DF1564-D2A3-D81E-3CFC-44A7EA3351AF}"/>
              </a:ext>
            </a:extLst>
          </p:cNvPr>
          <p:cNvSpPr txBox="1"/>
          <p:nvPr/>
        </p:nvSpPr>
        <p:spPr>
          <a:xfrm>
            <a:off x="2920290" y="0"/>
            <a:ext cx="6351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Smart Cage </a:t>
            </a:r>
            <a:r>
              <a:rPr lang="ko-KR" altLang="en-US" sz="4000" dirty="0"/>
              <a:t>시스템 흐름도</a:t>
            </a: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60F71E54-60B7-860C-C30C-20FDBA1CE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98" y="1182108"/>
            <a:ext cx="1020723" cy="1224796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F53AE35-415A-B6F0-79E7-AB5ECC25AD35}"/>
              </a:ext>
            </a:extLst>
          </p:cNvPr>
          <p:cNvSpPr/>
          <p:nvPr/>
        </p:nvSpPr>
        <p:spPr>
          <a:xfrm>
            <a:off x="8437200" y="13861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요청</a:t>
            </a:r>
            <a:endParaRPr lang="en-US" sz="20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91D6AC1-DA70-EE82-7ECF-2B59F54CE011}"/>
              </a:ext>
            </a:extLst>
          </p:cNvPr>
          <p:cNvSpPr/>
          <p:nvPr/>
        </p:nvSpPr>
        <p:spPr>
          <a:xfrm>
            <a:off x="8437200" y="1827427"/>
            <a:ext cx="33557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앱을 통한 케이지 대여 및 원격 제어 요청</a:t>
            </a:r>
            <a:endParaRPr lang="en-US" sz="160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94C561F2-724F-D1ED-C4A5-54D0883AA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298" y="2406904"/>
            <a:ext cx="1020723" cy="122479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F7D59876-5C46-9190-FD83-5E9DAC991F01}"/>
              </a:ext>
            </a:extLst>
          </p:cNvPr>
          <p:cNvSpPr/>
          <p:nvPr/>
        </p:nvSpPr>
        <p:spPr>
          <a:xfrm>
            <a:off x="8437200" y="261097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서버 처리</a:t>
            </a:r>
            <a:endParaRPr lang="en-US" sz="20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E571A05A-CF18-CF47-027C-987976F56226}"/>
              </a:ext>
            </a:extLst>
          </p:cNvPr>
          <p:cNvSpPr/>
          <p:nvPr/>
        </p:nvSpPr>
        <p:spPr>
          <a:xfrm>
            <a:off x="8437200" y="3052223"/>
            <a:ext cx="33557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요청 수신 및 케이지 제어 명령 전송</a:t>
            </a:r>
            <a:endParaRPr lang="en-US" sz="1600" dirty="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4DB3891C-DC74-CEFB-8DD3-2C61162F3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298" y="3631700"/>
            <a:ext cx="1020723" cy="1224796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406E939B-C71C-5D0D-F0D0-1EC4A193AF29}"/>
              </a:ext>
            </a:extLst>
          </p:cNvPr>
          <p:cNvSpPr/>
          <p:nvPr/>
        </p:nvSpPr>
        <p:spPr>
          <a:xfrm>
            <a:off x="8437200" y="38357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CCU 동작</a:t>
            </a:r>
            <a:endParaRPr lang="en-US" sz="20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0FC901A1-70B1-60B0-0A5D-323B76EC7724}"/>
              </a:ext>
            </a:extLst>
          </p:cNvPr>
          <p:cNvSpPr/>
          <p:nvPr/>
        </p:nvSpPr>
        <p:spPr>
          <a:xfrm>
            <a:off x="8437200" y="4277019"/>
            <a:ext cx="33557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케이지 센서 및 제어 장치 작동</a:t>
            </a:r>
            <a:endParaRPr lang="en-US" sz="1600" dirty="0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28FB61FB-5166-390B-0D62-A0CF0FAE8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298" y="4856496"/>
            <a:ext cx="1020723" cy="1224796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88C9E3B3-ED4F-A503-51AD-88DFC56B6B30}"/>
              </a:ext>
            </a:extLst>
          </p:cNvPr>
          <p:cNvSpPr/>
          <p:nvPr/>
        </p:nvSpPr>
        <p:spPr>
          <a:xfrm>
            <a:off x="8437200" y="506056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저장</a:t>
            </a:r>
            <a:endParaRPr lang="en-US" sz="20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2457092C-285D-5B09-B27B-9415243DBC41}"/>
              </a:ext>
            </a:extLst>
          </p:cNvPr>
          <p:cNvSpPr/>
          <p:nvPr/>
        </p:nvSpPr>
        <p:spPr>
          <a:xfrm>
            <a:off x="8437200" y="5501814"/>
            <a:ext cx="33557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케이지 상태 정보 기록 및 모니터링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085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7AAA-AF40-9F56-F68E-002B8869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5C98D2-6846-4764-5D40-5B6158BC957A}"/>
              </a:ext>
            </a:extLst>
          </p:cNvPr>
          <p:cNvSpPr/>
          <p:nvPr/>
        </p:nvSpPr>
        <p:spPr>
          <a:xfrm>
            <a:off x="5506322" y="4297800"/>
            <a:ext cx="3666360" cy="220913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E7689-BE63-BF05-9C8F-824681D1B55D}"/>
              </a:ext>
            </a:extLst>
          </p:cNvPr>
          <p:cNvSpPr txBox="1"/>
          <p:nvPr/>
        </p:nvSpPr>
        <p:spPr>
          <a:xfrm>
            <a:off x="4129057" y="152402"/>
            <a:ext cx="4031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SmartCage</a:t>
            </a:r>
            <a:r>
              <a:rPr lang="en-US" altLang="ko-KR" sz="2400" b="1" dirty="0"/>
              <a:t> – </a:t>
            </a:r>
            <a:r>
              <a:rPr lang="ko-KR" altLang="en-US" sz="2400" b="1" dirty="0"/>
              <a:t>구성도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상세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6FF550-B88B-8AEF-42C9-998A398F0D71}"/>
              </a:ext>
            </a:extLst>
          </p:cNvPr>
          <p:cNvGrpSpPr/>
          <p:nvPr/>
        </p:nvGrpSpPr>
        <p:grpSpPr>
          <a:xfrm>
            <a:off x="10145000" y="1169551"/>
            <a:ext cx="1774598" cy="1762139"/>
            <a:chOff x="10145000" y="737463"/>
            <a:chExt cx="1774598" cy="17621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54393B-28C2-EB5E-A541-B06743AB6BF5}"/>
                </a:ext>
              </a:extLst>
            </p:cNvPr>
            <p:cNvSpPr/>
            <p:nvPr/>
          </p:nvSpPr>
          <p:spPr>
            <a:xfrm>
              <a:off x="10145000" y="1063104"/>
              <a:ext cx="1774598" cy="14364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51559F55-AE1B-F4D0-D7BC-671AAF34E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75099" y="1384050"/>
              <a:ext cx="914400" cy="91440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8C047-6292-70B3-D835-028A9001B59A}"/>
                </a:ext>
              </a:extLst>
            </p:cNvPr>
            <p:cNvSpPr txBox="1"/>
            <p:nvPr/>
          </p:nvSpPr>
          <p:spPr>
            <a:xfrm>
              <a:off x="10280108" y="737463"/>
              <a:ext cx="1504386" cy="646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1" b="1" dirty="0"/>
                <a:t>User</a:t>
              </a:r>
            </a:p>
            <a:p>
              <a:pPr algn="ctr"/>
              <a:r>
                <a:rPr lang="en-US" altLang="ko-KR" sz="1801" dirty="0"/>
                <a:t>Raspberry Pi</a:t>
              </a:r>
              <a:endParaRPr lang="ko-KR" altLang="en-US" sz="1801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A68DD7-BE37-F6BD-CA73-F21A8992EE2D}"/>
              </a:ext>
            </a:extLst>
          </p:cNvPr>
          <p:cNvSpPr/>
          <p:nvPr/>
        </p:nvSpPr>
        <p:spPr>
          <a:xfrm>
            <a:off x="307833" y="1585242"/>
            <a:ext cx="4226170" cy="41449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EC87-0CB5-06D1-3380-6129F1BDB895}"/>
              </a:ext>
            </a:extLst>
          </p:cNvPr>
          <p:cNvSpPr txBox="1"/>
          <p:nvPr/>
        </p:nvSpPr>
        <p:spPr>
          <a:xfrm>
            <a:off x="1931041" y="1274653"/>
            <a:ext cx="979756" cy="6465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801" b="1" dirty="0"/>
              <a:t>CCU</a:t>
            </a:r>
          </a:p>
          <a:p>
            <a:pPr algn="ctr"/>
            <a:r>
              <a:rPr lang="en-US" altLang="ko-KR" sz="1801" dirty="0"/>
              <a:t>STM 32</a:t>
            </a:r>
            <a:endParaRPr lang="ko-KR" altLang="en-US" sz="180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9F473AE-0BB5-0307-46CF-8715ECD62CA4}"/>
              </a:ext>
            </a:extLst>
          </p:cNvPr>
          <p:cNvGrpSpPr/>
          <p:nvPr/>
        </p:nvGrpSpPr>
        <p:grpSpPr>
          <a:xfrm>
            <a:off x="3068505" y="3035310"/>
            <a:ext cx="1282722" cy="1097006"/>
            <a:chOff x="4125418" y="2515526"/>
            <a:chExt cx="1282722" cy="109700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07C1859-9B12-8586-F1D6-B00D8B610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18891">
              <a:off x="4155389" y="2515526"/>
              <a:ext cx="1222778" cy="96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F320DD-DFE3-1A90-7527-9B48031D38FC}"/>
                </a:ext>
              </a:extLst>
            </p:cNvPr>
            <p:cNvSpPr txBox="1"/>
            <p:nvPr/>
          </p:nvSpPr>
          <p:spPr>
            <a:xfrm>
              <a:off x="4125418" y="3273978"/>
              <a:ext cx="12827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/>
                <a:t>온습도</a:t>
              </a:r>
              <a:r>
                <a:rPr lang="ko-KR" altLang="en-US" sz="1600" dirty="0"/>
                <a:t> 센서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41FF16-7654-D738-3FEA-5551FFBE5316}"/>
              </a:ext>
            </a:extLst>
          </p:cNvPr>
          <p:cNvGrpSpPr/>
          <p:nvPr/>
        </p:nvGrpSpPr>
        <p:grpSpPr>
          <a:xfrm>
            <a:off x="3108641" y="4367843"/>
            <a:ext cx="1085742" cy="1083401"/>
            <a:chOff x="2464034" y="3848059"/>
            <a:chExt cx="1085742" cy="1083401"/>
          </a:xfrm>
        </p:grpSpPr>
        <p:pic>
          <p:nvPicPr>
            <p:cNvPr id="22" name="Picture 4" descr="아두이노에서 조도센서 사용하기">
              <a:extLst>
                <a:ext uri="{FF2B5EF4-FFF2-40B4-BE49-F238E27FC236}">
                  <a16:creationId xmlns:a16="http://schemas.microsoft.com/office/drawing/2014/main" id="{93C23038-F093-7FE5-EE70-671FF44F2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68" t="8735" r="9830" b="10414"/>
            <a:stretch/>
          </p:blipFill>
          <p:spPr bwMode="auto">
            <a:xfrm rot="1800000">
              <a:off x="2464034" y="3848059"/>
              <a:ext cx="1085742" cy="80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ABD684-F651-52ED-47A0-395EC283E5B9}"/>
                </a:ext>
              </a:extLst>
            </p:cNvPr>
            <p:cNvSpPr txBox="1"/>
            <p:nvPr/>
          </p:nvSpPr>
          <p:spPr>
            <a:xfrm>
              <a:off x="2468138" y="4592906"/>
              <a:ext cx="10775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조도 센서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887E8B1-1601-9AD3-9543-63B1B0282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7" b="94167" l="6167" r="92667">
                        <a14:foregroundMark x1="42833" y1="7833" x2="42833" y2="7833"/>
                        <a14:foregroundMark x1="6333" y1="29833" x2="6333" y2="29833"/>
                        <a14:foregroundMark x1="92667" y1="56000" x2="92667" y2="56000"/>
                        <a14:foregroundMark x1="91667" y1="63167" x2="92333" y2="66667"/>
                        <a14:foregroundMark x1="63000" y1="85167" x2="63167" y2="94167"/>
                        <a14:foregroundMark x1="70833" y1="78833" x2="71333" y2="90500"/>
                        <a14:foregroundMark x1="78167" y1="77833" x2="79000" y2="85500"/>
                        <a14:foregroundMark x1="85333" y1="72000" x2="87000" y2="82000"/>
                        <a14:foregroundMark x1="87833" y1="73500" x2="84000" y2="81000"/>
                        <a14:foregroundMark x1="84000" y1="81000" x2="68167" y2="92167"/>
                        <a14:foregroundMark x1="68167" y1="92167" x2="75000" y2="76000"/>
                        <a14:foregroundMark x1="75000" y1="76000" x2="77667" y2="74000"/>
                        <a14:foregroundMark x1="87667" y1="73333" x2="88500" y2="82333"/>
                        <a14:foregroundMark x1="88500" y1="82333" x2="87833" y2="83000"/>
                        <a14:foregroundMark x1="85833" y1="84000" x2="64667" y2="94167"/>
                      </a14:backgroundRemoval>
                    </a14:imgEffect>
                  </a14:imgLayer>
                </a14:imgProps>
              </a:ext>
            </a:extLst>
          </a:blip>
          <a:srcRect l="2269" t="3207" r="3016" b="3138"/>
          <a:stretch/>
        </p:blipFill>
        <p:spPr>
          <a:xfrm rot="18911952">
            <a:off x="1912113" y="4320386"/>
            <a:ext cx="990198" cy="9791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8C7A65-AC1C-72E3-0EA5-F38D83597DE7}"/>
              </a:ext>
            </a:extLst>
          </p:cNvPr>
          <p:cNvSpPr txBox="1"/>
          <p:nvPr/>
        </p:nvSpPr>
        <p:spPr>
          <a:xfrm>
            <a:off x="1830776" y="5112690"/>
            <a:ext cx="11528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Wi-Fi </a:t>
            </a:r>
            <a:r>
              <a:rPr lang="ko-KR" altLang="en-US" sz="1600" dirty="0"/>
              <a:t>모듈</a:t>
            </a:r>
          </a:p>
        </p:txBody>
      </p:sp>
      <p:pic>
        <p:nvPicPr>
          <p:cNvPr id="27" name="그림 26" descr="C:/Users/INTEL 30/AppData/Roaming/PolarisOffice/ETemp/19432_14294384/image6.png">
            <a:extLst>
              <a:ext uri="{FF2B5EF4-FFF2-40B4-BE49-F238E27FC236}">
                <a16:creationId xmlns:a16="http://schemas.microsoft.com/office/drawing/2014/main" id="{03FE7E11-8426-22D7-97BC-B1FD05E8EFE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21" y="1992009"/>
            <a:ext cx="874395" cy="874395"/>
          </a:xfrm>
          <a:prstGeom prst="rect">
            <a:avLst/>
          </a:prstGeom>
          <a:noFill/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CF0D56-B2E1-1F1C-B8E0-7448EC5A6236}"/>
              </a:ext>
            </a:extLst>
          </p:cNvPr>
          <p:cNvGrpSpPr/>
          <p:nvPr/>
        </p:nvGrpSpPr>
        <p:grpSpPr>
          <a:xfrm>
            <a:off x="519125" y="2855607"/>
            <a:ext cx="1122885" cy="1276709"/>
            <a:chOff x="368183" y="2335823"/>
            <a:chExt cx="1122885" cy="1276709"/>
          </a:xfrm>
        </p:grpSpPr>
        <p:pic>
          <p:nvPicPr>
            <p:cNvPr id="29" name="그림 94" descr="C:/Users/jaler/AppData/Roaming/PolarisOffice/ETemp/5516_15437576/fImage61092106827.jpeg">
              <a:extLst>
                <a:ext uri="{FF2B5EF4-FFF2-40B4-BE49-F238E27FC236}">
                  <a16:creationId xmlns:a16="http://schemas.microsoft.com/office/drawing/2014/main" id="{40308FE5-4459-FCF9-5C05-ECE5E983A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78" b="89778" l="8000" r="89778">
                          <a14:foregroundMark x1="65333" y1="28444" x2="67556" y2="30667"/>
                          <a14:foregroundMark x1="79111" y1="60000" x2="79111" y2="60000"/>
                          <a14:foregroundMark x1="8000" y1="51556" x2="8000" y2="51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83" y="2335823"/>
              <a:ext cx="1122885" cy="1122885"/>
            </a:xfrm>
            <a:prstGeom prst="rect">
              <a:avLst/>
            </a:prstGeom>
            <a:noFill/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5638B-25CC-100C-AABC-CD263BFC6E36}"/>
                </a:ext>
              </a:extLst>
            </p:cNvPr>
            <p:cNvSpPr txBox="1"/>
            <p:nvPr/>
          </p:nvSpPr>
          <p:spPr>
            <a:xfrm>
              <a:off x="661766" y="3273978"/>
              <a:ext cx="53572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LED</a:t>
              </a:r>
              <a:endParaRPr lang="ko-KR" altLang="en-US" sz="16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FFE7D65-840A-0804-67CC-33ABBA73AC9A}"/>
              </a:ext>
            </a:extLst>
          </p:cNvPr>
          <p:cNvGrpSpPr/>
          <p:nvPr/>
        </p:nvGrpSpPr>
        <p:grpSpPr>
          <a:xfrm>
            <a:off x="1824210" y="2964872"/>
            <a:ext cx="1077539" cy="1171897"/>
            <a:chOff x="1673268" y="2445088"/>
            <a:chExt cx="1077539" cy="117189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2BA1132-F2C9-F6A6-7C14-D5252D221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6511" y1="21802" x2="36511" y2="21802"/>
                          <a14:foregroundMark x1="25761" y1="26453" x2="51724" y2="13953"/>
                          <a14:foregroundMark x1="31034" y1="25872" x2="22718" y2="29070"/>
                          <a14:foregroundMark x1="49290" y1="15407" x2="52535" y2="13081"/>
                          <a14:foregroundMark x1="52535" y1="12500" x2="23124" y2="25291"/>
                          <a14:foregroundMark x1="23124" y1="25291" x2="34686" y2="29360"/>
                          <a14:foregroundMark x1="34686" y1="29360" x2="51318" y2="17151"/>
                        </a14:backgroundRemoval>
                      </a14:imgEffect>
                    </a14:imgLayer>
                  </a14:imgProps>
                </a:ext>
              </a:extLst>
            </a:blip>
            <a:srcRect l="10788" t="9905" r="42867" b="11526"/>
            <a:stretch/>
          </p:blipFill>
          <p:spPr>
            <a:xfrm>
              <a:off x="1844971" y="2445088"/>
              <a:ext cx="734126" cy="86842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D4B8B2-9905-01AC-631F-73BAE0CC9EAC}"/>
                </a:ext>
              </a:extLst>
            </p:cNvPr>
            <p:cNvSpPr txBox="1"/>
            <p:nvPr/>
          </p:nvSpPr>
          <p:spPr>
            <a:xfrm>
              <a:off x="1673268" y="3278431"/>
              <a:ext cx="10775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/>
                <a:t>서보</a:t>
              </a:r>
              <a:r>
                <a:rPr lang="ko-KR" altLang="en-US" sz="1600" dirty="0"/>
                <a:t> 모터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D4C222-D204-8662-1067-B448BC32814E}"/>
              </a:ext>
            </a:extLst>
          </p:cNvPr>
          <p:cNvSpPr/>
          <p:nvPr/>
        </p:nvSpPr>
        <p:spPr>
          <a:xfrm>
            <a:off x="6113223" y="1586947"/>
            <a:ext cx="2452558" cy="14364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BEB1A145-EDED-2ADF-1203-DA2E751465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75958" y="1993638"/>
            <a:ext cx="664845" cy="838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49FC89-26B1-E742-58ED-DB4480CFBB2D}"/>
              </a:ext>
            </a:extLst>
          </p:cNvPr>
          <p:cNvSpPr txBox="1"/>
          <p:nvPr/>
        </p:nvSpPr>
        <p:spPr>
          <a:xfrm>
            <a:off x="6256507" y="1274653"/>
            <a:ext cx="1504387" cy="6465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801" b="1" dirty="0"/>
              <a:t>Server</a:t>
            </a:r>
          </a:p>
          <a:p>
            <a:pPr algn="ctr"/>
            <a:r>
              <a:rPr lang="en-US" altLang="ko-KR" sz="1801" dirty="0"/>
              <a:t>Raspberry Pi</a:t>
            </a:r>
            <a:endParaRPr lang="ko-KR" altLang="en-US" sz="1801" dirty="0"/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1542BF81-0F55-4880-5ACC-A3CCC7648D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80075" y="1956173"/>
            <a:ext cx="914400" cy="9144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F2C4E5A-3E2C-60F1-478E-E0AA3D8F37EE}"/>
              </a:ext>
            </a:extLst>
          </p:cNvPr>
          <p:cNvSpPr txBox="1"/>
          <p:nvPr/>
        </p:nvSpPr>
        <p:spPr>
          <a:xfrm>
            <a:off x="7794742" y="1683758"/>
            <a:ext cx="48442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1" dirty="0"/>
              <a:t>DB</a:t>
            </a:r>
            <a:endParaRPr lang="ko-KR" altLang="en-US" sz="1801" dirty="0"/>
          </a:p>
        </p:txBody>
      </p:sp>
      <p:pic>
        <p:nvPicPr>
          <p:cNvPr id="39" name="Picture 2" descr="C:/Users/INTEL 30/AppData/Roaming/PolarisOffice/ETemp/19432_14294384/image7.png">
            <a:extLst>
              <a:ext uri="{FF2B5EF4-FFF2-40B4-BE49-F238E27FC236}">
                <a16:creationId xmlns:a16="http://schemas.microsoft.com/office/drawing/2014/main" id="{5203F3A0-749E-5A85-316F-17801E8A4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425" y="4676426"/>
            <a:ext cx="1240154" cy="843915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356298-CC91-A5B9-09A8-20113F727F7B}"/>
              </a:ext>
            </a:extLst>
          </p:cNvPr>
          <p:cNvSpPr txBox="1"/>
          <p:nvPr/>
        </p:nvSpPr>
        <p:spPr>
          <a:xfrm>
            <a:off x="6832023" y="3975199"/>
            <a:ext cx="1014958" cy="6465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MCU</a:t>
            </a:r>
            <a:endParaRPr lang="en-US" altLang="ko-KR" sz="1801" b="1" dirty="0"/>
          </a:p>
          <a:p>
            <a:pPr algn="ctr"/>
            <a:r>
              <a:rPr lang="en-US" altLang="ko-KR" sz="1801" dirty="0"/>
              <a:t>Arduino</a:t>
            </a:r>
            <a:endParaRPr lang="ko-KR" altLang="en-US" sz="1801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13E3200-C02B-E852-A36A-BB411DF90D2B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534003" y="2305196"/>
            <a:ext cx="1579220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763A02-E5D7-DAA3-7C02-FD204DCB1DD4}"/>
              </a:ext>
            </a:extLst>
          </p:cNvPr>
          <p:cNvSpPr txBox="1"/>
          <p:nvPr/>
        </p:nvSpPr>
        <p:spPr>
          <a:xfrm>
            <a:off x="4930877" y="2325767"/>
            <a:ext cx="785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TCP/IP</a:t>
            </a:r>
            <a:endParaRPr lang="ko-KR" altLang="en-US" sz="16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74F5A3-D663-C256-EB20-5733D7C7CB26}"/>
              </a:ext>
            </a:extLst>
          </p:cNvPr>
          <p:cNvCxnSpPr>
            <a:cxnSpLocks/>
            <a:stCxn id="40" idx="0"/>
            <a:endCxn id="34" idx="2"/>
          </p:cNvCxnSpPr>
          <p:nvPr/>
        </p:nvCxnSpPr>
        <p:spPr>
          <a:xfrm flipV="1">
            <a:off x="7339502" y="3023445"/>
            <a:ext cx="0" cy="951754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555D56-C12F-A660-5B84-FB7AC158C486}"/>
              </a:ext>
            </a:extLst>
          </p:cNvPr>
          <p:cNvSpPr txBox="1"/>
          <p:nvPr/>
        </p:nvSpPr>
        <p:spPr>
          <a:xfrm>
            <a:off x="7343865" y="3224356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BLT </a:t>
            </a:r>
            <a:r>
              <a:rPr lang="ko-KR" altLang="en-US" sz="1600" dirty="0"/>
              <a:t>통신</a:t>
            </a:r>
            <a:endParaRPr lang="en-US" altLang="ko-KR" sz="1600" dirty="0"/>
          </a:p>
          <a:p>
            <a:r>
              <a:rPr lang="ko-KR" altLang="en-US" sz="1600" dirty="0"/>
              <a:t>요청 </a:t>
            </a:r>
            <a:r>
              <a:rPr lang="en-US" altLang="ko-KR" sz="1600" dirty="0"/>
              <a:t>/ </a:t>
            </a:r>
            <a:r>
              <a:rPr lang="ko-KR" altLang="en-US" sz="1600" dirty="0"/>
              <a:t>응답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C60FBC-500D-E30A-F435-0E00AC6D4BD8}"/>
              </a:ext>
            </a:extLst>
          </p:cNvPr>
          <p:cNvSpPr txBox="1"/>
          <p:nvPr/>
        </p:nvSpPr>
        <p:spPr>
          <a:xfrm>
            <a:off x="4707900" y="1956173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요청 </a:t>
            </a:r>
            <a:r>
              <a:rPr lang="en-US" altLang="ko-KR" sz="1600" dirty="0"/>
              <a:t>/ </a:t>
            </a:r>
            <a:r>
              <a:rPr lang="ko-KR" altLang="en-US" sz="1600" dirty="0"/>
              <a:t>응답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92D3426-7288-B88F-5080-55B2C38E5467}"/>
              </a:ext>
            </a:extLst>
          </p:cNvPr>
          <p:cNvCxnSpPr>
            <a:cxnSpLocks/>
          </p:cNvCxnSpPr>
          <p:nvPr/>
        </p:nvCxnSpPr>
        <p:spPr>
          <a:xfrm>
            <a:off x="8561991" y="2305196"/>
            <a:ext cx="1579220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6DA28F3-5963-AE4C-7437-F2D6518878C1}"/>
              </a:ext>
            </a:extLst>
          </p:cNvPr>
          <p:cNvSpPr txBox="1"/>
          <p:nvPr/>
        </p:nvSpPr>
        <p:spPr>
          <a:xfrm>
            <a:off x="8958865" y="2325767"/>
            <a:ext cx="785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TCP/IP</a:t>
            </a:r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B0BBD1-34DC-9C3B-B268-8F386F6FD503}"/>
              </a:ext>
            </a:extLst>
          </p:cNvPr>
          <p:cNvSpPr txBox="1"/>
          <p:nvPr/>
        </p:nvSpPr>
        <p:spPr>
          <a:xfrm>
            <a:off x="8735888" y="1956173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요청 </a:t>
            </a:r>
            <a:r>
              <a:rPr lang="en-US" altLang="ko-KR" sz="1600" dirty="0"/>
              <a:t>/ </a:t>
            </a:r>
            <a:r>
              <a:rPr lang="ko-KR" altLang="en-US" sz="1600" dirty="0"/>
              <a:t>응답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1CE8C9C-8992-8C89-EEB1-042BAC8A6629}"/>
              </a:ext>
            </a:extLst>
          </p:cNvPr>
          <p:cNvGrpSpPr/>
          <p:nvPr/>
        </p:nvGrpSpPr>
        <p:grpSpPr>
          <a:xfrm>
            <a:off x="5569427" y="5447892"/>
            <a:ext cx="3540149" cy="1035362"/>
            <a:chOff x="5537720" y="5015804"/>
            <a:chExt cx="3540149" cy="103536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7F4D3CD-7BF9-EEA0-464B-4B62A0F9C9EC}"/>
                </a:ext>
              </a:extLst>
            </p:cNvPr>
            <p:cNvGrpSpPr/>
            <p:nvPr/>
          </p:nvGrpSpPr>
          <p:grpSpPr>
            <a:xfrm>
              <a:off x="5537720" y="5015804"/>
              <a:ext cx="1151006" cy="1035362"/>
              <a:chOff x="6042936" y="5015804"/>
              <a:chExt cx="1151006" cy="1035362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1EFCD44B-CF8A-D2FF-127E-7556C96A1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7400" r="91600">
                            <a14:foregroundMark x1="91800" y1="35000" x2="91800" y2="35000"/>
                            <a14:foregroundMark x1="7400" y1="63600" x2="7400" y2="63600"/>
                          </a14:backgroundRemoval>
                        </a14:imgEffect>
                      </a14:imgLayer>
                    </a14:imgProps>
                  </a:ext>
                </a:extLst>
              </a:blip>
              <a:srcRect l="5463" t="15833" r="5175" b="16574"/>
              <a:stretch/>
            </p:blipFill>
            <p:spPr>
              <a:xfrm rot="13158470">
                <a:off x="6042936" y="5015804"/>
                <a:ext cx="1151006" cy="870626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437A7FC-E111-A773-89D3-2A86A6D13FCC}"/>
                  </a:ext>
                </a:extLst>
              </p:cNvPr>
              <p:cNvSpPr txBox="1"/>
              <p:nvPr/>
            </p:nvSpPr>
            <p:spPr>
              <a:xfrm>
                <a:off x="6127473" y="5712612"/>
                <a:ext cx="98193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BLT </a:t>
                </a:r>
                <a:r>
                  <a:rPr lang="ko-KR" altLang="en-US" sz="1600" dirty="0"/>
                  <a:t>모듈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8C83186-7A47-3D41-1CCA-074D6A727071}"/>
                </a:ext>
              </a:extLst>
            </p:cNvPr>
            <p:cNvGrpSpPr/>
            <p:nvPr/>
          </p:nvGrpSpPr>
          <p:grpSpPr>
            <a:xfrm>
              <a:off x="6820457" y="5199096"/>
              <a:ext cx="1192418" cy="852070"/>
              <a:chOff x="7514203" y="5199096"/>
              <a:chExt cx="1192418" cy="852070"/>
            </a:xfrm>
          </p:grpSpPr>
          <p:pic>
            <p:nvPicPr>
              <p:cNvPr id="55" name="그림 73" descr="C:/Users/jaler/AppData/Roaming/PolarisOffice/ETemp/5516_15437576/fImage437431895705.png">
                <a:extLst>
                  <a:ext uri="{FF2B5EF4-FFF2-40B4-BE49-F238E27FC236}">
                    <a16:creationId xmlns:a16="http://schemas.microsoft.com/office/drawing/2014/main" id="{101F4170-C03D-0B34-ED58-DB21339AA5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4203" y="5199096"/>
                <a:ext cx="1192418" cy="504041"/>
              </a:xfrm>
              <a:prstGeom prst="rect">
                <a:avLst/>
              </a:prstGeom>
              <a:noFill/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83ED7BD-AB46-556D-27A5-9232BB4AB380}"/>
                  </a:ext>
                </a:extLst>
              </p:cNvPr>
              <p:cNvSpPr txBox="1"/>
              <p:nvPr/>
            </p:nvSpPr>
            <p:spPr>
              <a:xfrm>
                <a:off x="7834085" y="5712612"/>
                <a:ext cx="5526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LCD</a:t>
                </a:r>
                <a:endParaRPr lang="ko-KR" altLang="en-US" sz="1600" dirty="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2ED0E69-4659-ED2E-49E1-BC239E38BF4B}"/>
                </a:ext>
              </a:extLst>
            </p:cNvPr>
            <p:cNvGrpSpPr/>
            <p:nvPr/>
          </p:nvGrpSpPr>
          <p:grpSpPr>
            <a:xfrm>
              <a:off x="8072466" y="5074088"/>
              <a:ext cx="1005403" cy="977078"/>
              <a:chOff x="8788427" y="5074088"/>
              <a:chExt cx="1005403" cy="977078"/>
            </a:xfrm>
          </p:grpSpPr>
          <p:pic>
            <p:nvPicPr>
              <p:cNvPr id="53" name="Picture 2" descr="아두이노 5핀 조이스틱 모듈 Arduino Joystick Module : 아두 ...">
                <a:extLst>
                  <a:ext uri="{FF2B5EF4-FFF2-40B4-BE49-F238E27FC236}">
                    <a16:creationId xmlns:a16="http://schemas.microsoft.com/office/drawing/2014/main" id="{AB9F375E-E212-60E3-B4C8-CA2B41911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7771" b="98160" l="3212" r="97430">
                            <a14:foregroundMark x1="15418" y1="65440" x2="15418" y2="65440"/>
                            <a14:foregroundMark x1="4925" y1="71370" x2="4925" y2="71370"/>
                            <a14:foregroundMark x1="4925" y1="75869" x2="4925" y2="75869"/>
                            <a14:foregroundMark x1="7495" y1="74438" x2="3640" y2="76074"/>
                            <a14:foregroundMark x1="9636" y1="78119" x2="7066" y2="79550"/>
                            <a14:foregroundMark x1="12634" y1="81800" x2="9208" y2="82618"/>
                            <a14:foregroundMark x1="15418" y1="85276" x2="12848" y2="86094"/>
                            <a14:foregroundMark x1="15632" y1="89366" x2="23769" y2="86503"/>
                            <a14:foregroundMark x1="31692" y1="93047" x2="48394" y2="94070"/>
                            <a14:foregroundMark x1="48394" y1="94070" x2="58030" y2="88957"/>
                            <a14:foregroundMark x1="58030" y1="88957" x2="58458" y2="88753"/>
                            <a14:foregroundMark x1="44540" y1="88344" x2="38330" y2="91411"/>
                            <a14:foregroundMark x1="41756" y1="84254" x2="42612" y2="91820"/>
                            <a14:foregroundMark x1="43041" y1="95297" x2="37045" y2="98364"/>
                            <a14:foregroundMark x1="90578" y1="64417" x2="93576" y2="73620"/>
                            <a14:foregroundMark x1="41113" y1="9202" x2="57816" y2="7771"/>
                            <a14:foregroundMark x1="97216" y1="69121" x2="97216" y2="69121"/>
                            <a14:foregroundMark x1="97430" y1="68098" x2="97430" y2="680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53"/>
              <a:stretch/>
            </p:blipFill>
            <p:spPr bwMode="auto">
              <a:xfrm>
                <a:off x="8958306" y="5074088"/>
                <a:ext cx="671412" cy="680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A8F03E-97C3-890A-E977-7E617744A855}"/>
                  </a:ext>
                </a:extLst>
              </p:cNvPr>
              <p:cNvSpPr txBox="1"/>
              <p:nvPr/>
            </p:nvSpPr>
            <p:spPr>
              <a:xfrm>
                <a:off x="8788427" y="571261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/>
                  <a:t>조이스틱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C1CE8C1-03DE-7537-4FDB-780748215E52}"/>
              </a:ext>
            </a:extLst>
          </p:cNvPr>
          <p:cNvSpPr txBox="1"/>
          <p:nvPr/>
        </p:nvSpPr>
        <p:spPr>
          <a:xfrm>
            <a:off x="0" y="0"/>
            <a:ext cx="365151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명칭 정리</a:t>
            </a:r>
            <a:endParaRPr lang="en-US" altLang="ko-KR" sz="2000" b="1" dirty="0"/>
          </a:p>
          <a:p>
            <a:endParaRPr lang="en-US" altLang="ko-KR" sz="500" dirty="0"/>
          </a:p>
          <a:p>
            <a:r>
              <a:rPr lang="en-US" altLang="ko-KR" sz="2000" dirty="0"/>
              <a:t>CCU   (Cage Control Unit)</a:t>
            </a:r>
            <a:endParaRPr lang="en-US" altLang="ko-KR" sz="800" dirty="0"/>
          </a:p>
          <a:p>
            <a:endParaRPr lang="en-US" altLang="ko-KR" sz="500" dirty="0"/>
          </a:p>
          <a:p>
            <a:r>
              <a:rPr lang="en-US" altLang="ko-KR" sz="2000" dirty="0"/>
              <a:t>MCU  (Manager Control Unit)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5D99B47-607A-91B6-A5F9-8FF1AE45E6B9}"/>
              </a:ext>
            </a:extLst>
          </p:cNvPr>
          <p:cNvGrpSpPr/>
          <p:nvPr/>
        </p:nvGrpSpPr>
        <p:grpSpPr>
          <a:xfrm>
            <a:off x="648607" y="4394646"/>
            <a:ext cx="944489" cy="1056598"/>
            <a:chOff x="648607" y="4394646"/>
            <a:chExt cx="944489" cy="1056598"/>
          </a:xfrm>
        </p:grpSpPr>
        <p:pic>
          <p:nvPicPr>
            <p:cNvPr id="61" name="Picture 2" descr="생성된 이미지">
              <a:extLst>
                <a:ext uri="{FF2B5EF4-FFF2-40B4-BE49-F238E27FC236}">
                  <a16:creationId xmlns:a16="http://schemas.microsoft.com/office/drawing/2014/main" id="{F2BC70F9-63D6-3B56-1326-33181BE042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6152" b="91211" l="9961" r="89844">
                          <a14:foregroundMark x1="38086" y1="9375" x2="38086" y2="9375"/>
                          <a14:foregroundMark x1="43262" y1="85840" x2="43262" y2="85840"/>
                          <a14:foregroundMark x1="45508" y1="80664" x2="41309" y2="86816"/>
                          <a14:foregroundMark x1="41309" y1="86816" x2="41309" y2="86816"/>
                          <a14:foregroundMark x1="58691" y1="85156" x2="54688" y2="91211"/>
                          <a14:foregroundMark x1="33984" y1="6641" x2="40430" y2="61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72" t="4814" r="14814" b="6297"/>
            <a:stretch/>
          </p:blipFill>
          <p:spPr bwMode="auto">
            <a:xfrm flipH="1">
              <a:off x="844639" y="4394646"/>
              <a:ext cx="551836" cy="718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71AF7C6-C312-8B1E-264B-CC324C118133}"/>
                </a:ext>
              </a:extLst>
            </p:cNvPr>
            <p:cNvSpPr txBox="1"/>
            <p:nvPr/>
          </p:nvSpPr>
          <p:spPr>
            <a:xfrm>
              <a:off x="648607" y="5112690"/>
              <a:ext cx="9444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DC </a:t>
              </a:r>
              <a:r>
                <a:rPr lang="ko-KR" altLang="en-US" sz="1600" dirty="0"/>
                <a:t>모터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35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172569"/>
            <a:ext cx="474553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스마트 케이지 핵심 기능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4508202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4" y="4543624"/>
            <a:ext cx="283468" cy="354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5755" y="457309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기능</a:t>
            </a:r>
            <a:endParaRPr lang="en-US" sz="1833" dirty="0"/>
          </a:p>
        </p:txBody>
      </p:sp>
      <p:sp>
        <p:nvSpPr>
          <p:cNvPr id="7" name="Text 3"/>
          <p:cNvSpPr/>
          <p:nvPr/>
        </p:nvSpPr>
        <p:spPr>
          <a:xfrm>
            <a:off x="1275756" y="4981774"/>
            <a:ext cx="28512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케이지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대여</a:t>
            </a: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요청</a:t>
            </a:r>
            <a:endParaRPr lang="en-US" sz="1458" b="1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>
              <a:lnSpc>
                <a:spcPts val="2375"/>
              </a:lnSpc>
            </a:pP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실시간</a:t>
            </a: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상태</a:t>
            </a: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확인</a:t>
            </a:r>
            <a:endParaRPr lang="en-US" sz="1458" b="1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>
              <a:lnSpc>
                <a:spcPts val="2375"/>
              </a:lnSpc>
            </a:pP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원격</a:t>
            </a: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제어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가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가능합니다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458" dirty="0"/>
          </a:p>
        </p:txBody>
      </p:sp>
      <p:sp>
        <p:nvSpPr>
          <p:cNvPr id="8" name="Shape 4"/>
          <p:cNvSpPr/>
          <p:nvPr/>
        </p:nvSpPr>
        <p:spPr>
          <a:xfrm>
            <a:off x="4363244" y="4508202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136" y="4543624"/>
            <a:ext cx="283468" cy="3544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77507" y="457309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관리자 기능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4977507" y="4981774"/>
            <a:ext cx="28512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케이지별</a:t>
            </a: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모니터링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및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제어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를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통해 </a:t>
            </a: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효율적인 관리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가 가능합니다.</a:t>
            </a:r>
            <a:endParaRPr lang="en-US" sz="1458" dirty="0"/>
          </a:p>
        </p:txBody>
      </p:sp>
      <p:sp>
        <p:nvSpPr>
          <p:cNvPr id="12" name="Shape 7"/>
          <p:cNvSpPr/>
          <p:nvPr/>
        </p:nvSpPr>
        <p:spPr>
          <a:xfrm>
            <a:off x="8064996" y="4508202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888" y="4543624"/>
            <a:ext cx="283468" cy="3544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679260" y="457309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시스템 기능</a:t>
            </a:r>
            <a:endParaRPr lang="en-US" sz="1833" dirty="0"/>
          </a:p>
        </p:txBody>
      </p:sp>
      <p:sp>
        <p:nvSpPr>
          <p:cNvPr id="15" name="Text 9"/>
          <p:cNvSpPr/>
          <p:nvPr/>
        </p:nvSpPr>
        <p:spPr>
          <a:xfrm>
            <a:off x="8679260" y="4981774"/>
            <a:ext cx="28512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케이지별 상태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정보</a:t>
            </a: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저장</a:t>
            </a:r>
            <a:endParaRPr lang="en-US" sz="1458" b="1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>
              <a:lnSpc>
                <a:spcPts val="2375"/>
              </a:lnSpc>
            </a:pP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실시간</a:t>
            </a: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환경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데이터</a:t>
            </a:r>
            <a:r>
              <a:rPr lang="en-US" sz="1458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b="1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측정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을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수행합니다.</a:t>
            </a:r>
            <a:endParaRPr lang="en-US" sz="1458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6D499B-E291-79A3-830F-8510FE3D6226}"/>
              </a:ext>
            </a:extLst>
          </p:cNvPr>
          <p:cNvSpPr/>
          <p:nvPr/>
        </p:nvSpPr>
        <p:spPr>
          <a:xfrm>
            <a:off x="10651958" y="6400800"/>
            <a:ext cx="154004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5024" r="13538"/>
          <a:stretch/>
        </p:blipFill>
        <p:spPr>
          <a:xfrm>
            <a:off x="0" y="0"/>
            <a:ext cx="3266152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29281" y="330746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기능 상세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3841907" y="1207832"/>
            <a:ext cx="25400" cy="3386435"/>
          </a:xfrm>
          <a:prstGeom prst="roundRect">
            <a:avLst>
              <a:gd name="adj" fmla="val 66976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029132" y="1407758"/>
            <a:ext cx="567035" cy="25400"/>
          </a:xfrm>
          <a:prstGeom prst="roundRect">
            <a:avLst>
              <a:gd name="adj" fmla="val 669768"/>
            </a:avLst>
          </a:prstGeom>
          <a:solidFill>
            <a:srgbClr val="FF7047"/>
          </a:solidFill>
          <a:ln/>
        </p:spPr>
      </p:sp>
      <p:sp>
        <p:nvSpPr>
          <p:cNvPr id="6" name="Shape 3"/>
          <p:cNvSpPr/>
          <p:nvPr/>
        </p:nvSpPr>
        <p:spPr>
          <a:xfrm>
            <a:off x="3629281" y="1207832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173" y="1243253"/>
            <a:ext cx="283468" cy="3544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786965" y="127272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케이지 대여 요청</a:t>
            </a:r>
            <a:endParaRPr lang="en-US" sz="1833" dirty="0"/>
          </a:p>
        </p:txBody>
      </p:sp>
      <p:sp>
        <p:nvSpPr>
          <p:cNvPr id="9" name="Text 5"/>
          <p:cNvSpPr/>
          <p:nvPr/>
        </p:nvSpPr>
        <p:spPr>
          <a:xfrm>
            <a:off x="4786965" y="1681403"/>
            <a:ext cx="513933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앱을 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통해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간편하게</a:t>
            </a:r>
            <a:endParaRPr lang="en-US" sz="1458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>
              <a:lnSpc>
                <a:spcPts val="2375"/>
              </a:lnSpc>
            </a:pP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케이지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이용 예약이 가능합니다.</a:t>
            </a:r>
            <a:endParaRPr lang="en-US" sz="1458" dirty="0"/>
          </a:p>
        </p:txBody>
      </p:sp>
      <p:sp>
        <p:nvSpPr>
          <p:cNvPr id="10" name="Shape 6"/>
          <p:cNvSpPr/>
          <p:nvPr/>
        </p:nvSpPr>
        <p:spPr>
          <a:xfrm>
            <a:off x="4029132" y="3136674"/>
            <a:ext cx="567035" cy="25400"/>
          </a:xfrm>
          <a:prstGeom prst="roundRect">
            <a:avLst>
              <a:gd name="adj" fmla="val 669768"/>
            </a:avLst>
          </a:prstGeom>
          <a:solidFill>
            <a:srgbClr val="FF7047"/>
          </a:solidFill>
          <a:ln/>
        </p:spPr>
      </p:sp>
      <p:sp>
        <p:nvSpPr>
          <p:cNvPr id="11" name="Shape 7"/>
          <p:cNvSpPr/>
          <p:nvPr/>
        </p:nvSpPr>
        <p:spPr>
          <a:xfrm>
            <a:off x="3629281" y="2936748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173" y="2972169"/>
            <a:ext cx="283468" cy="3544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86965" y="300163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상태 확인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4786965" y="3410319"/>
            <a:ext cx="5864993" cy="32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온도, 습도 등 케이지 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내부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환경을</a:t>
            </a:r>
            <a:endParaRPr lang="en-US" sz="1458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>
              <a:lnSpc>
                <a:spcPts val="2375"/>
              </a:lnSpc>
            </a:pP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실시간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모니터링할 수 있습니다.</a:t>
            </a:r>
            <a:endParaRPr lang="en-US" sz="1458" dirty="0"/>
          </a:p>
        </p:txBody>
      </p:sp>
      <p:sp>
        <p:nvSpPr>
          <p:cNvPr id="15" name="Shape 10"/>
          <p:cNvSpPr/>
          <p:nvPr/>
        </p:nvSpPr>
        <p:spPr>
          <a:xfrm>
            <a:off x="4029132" y="5044704"/>
            <a:ext cx="567035" cy="25400"/>
          </a:xfrm>
          <a:prstGeom prst="roundRect">
            <a:avLst>
              <a:gd name="adj" fmla="val 669768"/>
            </a:avLst>
          </a:prstGeom>
          <a:solidFill>
            <a:srgbClr val="FF7047"/>
          </a:solidFill>
          <a:ln/>
        </p:spPr>
      </p:sp>
      <p:sp>
        <p:nvSpPr>
          <p:cNvPr id="16" name="Shape 11"/>
          <p:cNvSpPr/>
          <p:nvPr/>
        </p:nvSpPr>
        <p:spPr>
          <a:xfrm>
            <a:off x="3629281" y="4844778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173" y="4880199"/>
            <a:ext cx="283468" cy="3544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786965" y="490966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원격 제어</a:t>
            </a:r>
            <a:endParaRPr lang="en-US" sz="1833" dirty="0"/>
          </a:p>
        </p:txBody>
      </p:sp>
      <p:sp>
        <p:nvSpPr>
          <p:cNvPr id="19" name="Text 13"/>
          <p:cNvSpPr/>
          <p:nvPr/>
        </p:nvSpPr>
        <p:spPr>
          <a:xfrm>
            <a:off x="4786965" y="5318349"/>
            <a:ext cx="513933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먼 거리에서도 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케이지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기능을</a:t>
            </a:r>
            <a:endParaRPr lang="en-US" sz="1458" dirty="0">
              <a:solidFill>
                <a:srgbClr val="55575A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>
              <a:lnSpc>
                <a:spcPts val="2375"/>
              </a:lnSpc>
            </a:pPr>
            <a:r>
              <a:rPr lang="en-US" sz="1458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제어할</a:t>
            </a:r>
            <a:r>
              <a:rPr lang="en-US" sz="1458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수 있습니다.</a:t>
            </a:r>
            <a:endParaRPr lang="en-US" sz="1458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56AEE28-4FB9-2315-AA4C-5610EB509027}"/>
              </a:ext>
            </a:extLst>
          </p:cNvPr>
          <p:cNvGrpSpPr/>
          <p:nvPr/>
        </p:nvGrpSpPr>
        <p:grpSpPr>
          <a:xfrm>
            <a:off x="7610897" y="578567"/>
            <a:ext cx="3733459" cy="1490508"/>
            <a:chOff x="928173" y="1372353"/>
            <a:chExt cx="6574038" cy="262455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DA951AC-F5D8-0501-CDCA-E4186B71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8384"/>
            <a:stretch/>
          </p:blipFill>
          <p:spPr>
            <a:xfrm>
              <a:off x="928173" y="1372353"/>
              <a:ext cx="6574038" cy="217295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9C4E15F-36AF-2F45-0862-7A1862A5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85116"/>
            <a:stretch/>
          </p:blipFill>
          <p:spPr>
            <a:xfrm>
              <a:off x="928173" y="3545305"/>
              <a:ext cx="6574038" cy="451600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668D2E-74F1-2D86-83E4-BC8378FB37F2}"/>
              </a:ext>
            </a:extLst>
          </p:cNvPr>
          <p:cNvSpPr/>
          <p:nvPr/>
        </p:nvSpPr>
        <p:spPr>
          <a:xfrm>
            <a:off x="10651958" y="6400800"/>
            <a:ext cx="154004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C4EA98-F5CC-0229-A9A5-6961731213D3}"/>
              </a:ext>
            </a:extLst>
          </p:cNvPr>
          <p:cNvGrpSpPr/>
          <p:nvPr/>
        </p:nvGrpSpPr>
        <p:grpSpPr>
          <a:xfrm>
            <a:off x="7610897" y="2260858"/>
            <a:ext cx="4508285" cy="2172483"/>
            <a:chOff x="4997188" y="3649560"/>
            <a:chExt cx="4365888" cy="210386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F92FEB-0295-7448-986A-39875588B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20847" b="19010"/>
            <a:stretch/>
          </p:blipFill>
          <p:spPr>
            <a:xfrm>
              <a:off x="4997188" y="3649560"/>
              <a:ext cx="4365888" cy="188256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41A2B8E-C56C-B864-F265-678B00389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90479" r="20847"/>
            <a:stretch/>
          </p:blipFill>
          <p:spPr>
            <a:xfrm>
              <a:off x="4997188" y="5532120"/>
              <a:ext cx="4365888" cy="221304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EF27F33-55B2-D5A9-B521-4A1D2511CE3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8816"/>
          <a:stretch/>
        </p:blipFill>
        <p:spPr>
          <a:xfrm>
            <a:off x="7635988" y="4630784"/>
            <a:ext cx="3733459" cy="21060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1D8175-F89A-BBCF-CFDD-95B91B951063}"/>
              </a:ext>
            </a:extLst>
          </p:cNvPr>
          <p:cNvSpPr/>
          <p:nvPr/>
        </p:nvSpPr>
        <p:spPr>
          <a:xfrm>
            <a:off x="7610897" y="5509026"/>
            <a:ext cx="2860278" cy="359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CF84C-3C6A-5D3D-EA3A-AED8F14F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5D0A8B2-D5A4-9749-B4B0-49981D7DCD84}"/>
              </a:ext>
            </a:extLst>
          </p:cNvPr>
          <p:cNvSpPr txBox="1"/>
          <p:nvPr/>
        </p:nvSpPr>
        <p:spPr>
          <a:xfrm>
            <a:off x="316432" y="316832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관리자 기능 상세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FE8A9-7F72-5819-4E88-6C70B07FD10F}"/>
              </a:ext>
            </a:extLst>
          </p:cNvPr>
          <p:cNvSpPr txBox="1"/>
          <p:nvPr/>
        </p:nvSpPr>
        <p:spPr>
          <a:xfrm>
            <a:off x="583365" y="1306526"/>
            <a:ext cx="2401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관리자 기능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케이지별 모니터링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65FC01-FC69-6CB2-A82C-3853742D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65" y="2511665"/>
            <a:ext cx="5435266" cy="4076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6E5EA2-A194-86BC-6C0B-4E122D76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212" y="2511665"/>
            <a:ext cx="5435266" cy="40764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5E741E-7ED2-8E3F-F064-1368A1ECCDD9}"/>
              </a:ext>
            </a:extLst>
          </p:cNvPr>
          <p:cNvSpPr txBox="1"/>
          <p:nvPr/>
        </p:nvSpPr>
        <p:spPr>
          <a:xfrm>
            <a:off x="6240212" y="186052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케이지별 제어</a:t>
            </a:r>
          </a:p>
        </p:txBody>
      </p:sp>
    </p:spTree>
    <p:extLst>
      <p:ext uri="{BB962C8B-B14F-4D97-AF65-F5344CB8AC3E}">
        <p14:creationId xmlns:p14="http://schemas.microsoft.com/office/powerpoint/2010/main" val="347364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454</Words>
  <Application>Microsoft Office PowerPoint</Application>
  <PresentationFormat>와이드스크린</PresentationFormat>
  <Paragraphs>140</Paragraphs>
  <Slides>14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Manrope</vt:lpstr>
      <vt:lpstr>맑은 고딕</vt:lpstr>
      <vt:lpstr>Arial</vt:lpstr>
      <vt:lpstr>Inter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INTEL 29</dc:creator>
  <cp:lastModifiedBy>INTEL 29</cp:lastModifiedBy>
  <cp:revision>73</cp:revision>
  <dcterms:created xsi:type="dcterms:W3CDTF">2025-06-04T07:09:45Z</dcterms:created>
  <dcterms:modified xsi:type="dcterms:W3CDTF">2025-06-05T02:05:18Z</dcterms:modified>
</cp:coreProperties>
</file>